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26"/>
  </p:notesMasterIdLst>
  <p:sldIdLst>
    <p:sldId id="256" r:id="rId2"/>
    <p:sldId id="392" r:id="rId3"/>
    <p:sldId id="417" r:id="rId4"/>
    <p:sldId id="425" r:id="rId5"/>
    <p:sldId id="411" r:id="rId6"/>
    <p:sldId id="421" r:id="rId7"/>
    <p:sldId id="418" r:id="rId8"/>
    <p:sldId id="448" r:id="rId9"/>
    <p:sldId id="449" r:id="rId10"/>
    <p:sldId id="452" r:id="rId11"/>
    <p:sldId id="453" r:id="rId12"/>
    <p:sldId id="454" r:id="rId13"/>
    <p:sldId id="434" r:id="rId14"/>
    <p:sldId id="450" r:id="rId15"/>
    <p:sldId id="436" r:id="rId16"/>
    <p:sldId id="437" r:id="rId17"/>
    <p:sldId id="444" r:id="rId18"/>
    <p:sldId id="451" r:id="rId19"/>
    <p:sldId id="440" r:id="rId20"/>
    <p:sldId id="441" r:id="rId21"/>
    <p:sldId id="442" r:id="rId22"/>
    <p:sldId id="443" r:id="rId23"/>
    <p:sldId id="446" r:id="rId24"/>
    <p:sldId id="41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, Yamen" initials="AY" lastIdx="1" clrIdx="0">
    <p:extLst>
      <p:ext uri="{19B8F6BF-5375-455C-9EA6-DF929625EA0E}">
        <p15:presenceInfo xmlns:p15="http://schemas.microsoft.com/office/powerpoint/2012/main" userId="S::yamen.ali@sap.com::742b746b-8c15-4838-a827-c16941fc38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76667"/>
  </p:normalViewPr>
  <p:slideViewPr>
    <p:cSldViewPr snapToGrid="0" snapToObjects="1">
      <p:cViewPr varScale="1">
        <p:scale>
          <a:sx n="92" d="100"/>
          <a:sy n="92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695D6-B5A3-F94D-B659-31F21045FA7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6B83C-54F9-CE43-8DB5-48FEF9CCE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3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4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5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99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98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99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3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0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6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2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5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B83C-54F9-CE43-8DB5-48FEF9CCE3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9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C5B1-CD83-114E-8926-52B61AE1B84E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BF64-EDED-9342-A8ED-3E18C3D0220B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875D-D836-784A-9F62-EFC1788CFE5D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3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2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9B42054-EB21-6C41-BC2A-5530E4E8535B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0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7894-EE8F-1A4A-B678-0C301018823F}" type="datetime1">
              <a:rPr lang="de-DE" smtClean="0"/>
              <a:t>01.04.20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9A0F-DD61-4543-AFDC-097507727BA1}" type="datetime1">
              <a:rPr lang="de-DE" smtClean="0"/>
              <a:t>01.04.20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8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6437-317D-F14C-8F2A-044F3E83BC33}" type="datetime1">
              <a:rPr lang="de-DE" smtClean="0"/>
              <a:t>01.04.20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BA23-FFC0-7A4F-93AC-0FB5FE6E0239}" type="datetime1">
              <a:rPr lang="de-DE" smtClean="0"/>
              <a:t>01.04.20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8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0940-83CF-D34A-8BAA-1779466B87E3}" type="datetime1">
              <a:rPr lang="de-DE" smtClean="0"/>
              <a:t>01.04.20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LSTM time-series forecasting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35D2-E162-5E4A-936A-08CC05690029}" type="datetime1">
              <a:rPr lang="de-DE" smtClean="0"/>
              <a:t>01.04.20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CAA6167-EE86-F447-B823-0252EA3B849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Optimization of LSTM time-series forecasting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1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2CB3-2864-E543-83EA-64086491E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814" y="1880171"/>
            <a:ext cx="9966960" cy="1466175"/>
          </a:xfrm>
        </p:spPr>
        <p:txBody>
          <a:bodyPr>
            <a:noAutofit/>
          </a:bodyPr>
          <a:lstStyle/>
          <a:p>
            <a:br>
              <a:rPr lang="ar-SA" sz="6000" dirty="0"/>
            </a:br>
            <a:r>
              <a:rPr lang="de-DE" sz="6000" dirty="0"/>
              <a:t>High-Performance OCR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Printed</a:t>
            </a:r>
            <a:r>
              <a:rPr lang="de-DE" sz="6000" dirty="0"/>
              <a:t> English </a:t>
            </a:r>
            <a:r>
              <a:rPr lang="de-DE" sz="6000" dirty="0" err="1"/>
              <a:t>and</a:t>
            </a:r>
            <a:r>
              <a:rPr lang="de-DE" sz="6000" dirty="0"/>
              <a:t> Fraktur </a:t>
            </a:r>
            <a:r>
              <a:rPr lang="de-DE" sz="6000" dirty="0" err="1"/>
              <a:t>using</a:t>
            </a:r>
            <a:r>
              <a:rPr lang="de-DE" sz="6000" dirty="0"/>
              <a:t> LSTM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623C8-38BE-3B40-93FD-6BE63376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8006C-5090-494F-A803-05607A69DBFF}" type="datetime1">
              <a:rPr lang="de-DE" smtClean="0"/>
              <a:t>01.04.20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EB752-BE7D-7A47-9896-6E05E9B6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3124" y="4267676"/>
            <a:ext cx="1193868" cy="6400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7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5762-5376-4A4F-BE79-076201F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9520-2542-C143-8C3B-C7E3A360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E4D620-AD74-1A4E-81CB-7DCB05EB6C7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FB56A-47A2-884F-9CEF-DBF2DA1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4EE9B1-25F2-4F48-AE68-65A3F860C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79705"/>
              </p:ext>
            </p:extLst>
          </p:nvPr>
        </p:nvGraphicFramePr>
        <p:xfrm>
          <a:off x="2031999" y="2432686"/>
          <a:ext cx="81280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20538625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729867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242127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23710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250982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19117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7451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7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4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15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01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11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5762-5376-4A4F-BE79-076201F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9520-2542-C143-8C3B-C7E3A360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E4D620-AD74-1A4E-81CB-7DCB05EB6C7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FB56A-47A2-884F-9CEF-DBF2DA1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4EE9B1-25F2-4F48-AE68-65A3F860C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21784"/>
              </p:ext>
            </p:extLst>
          </p:nvPr>
        </p:nvGraphicFramePr>
        <p:xfrm>
          <a:off x="2031999" y="2432686"/>
          <a:ext cx="81280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20538625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729867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242127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23710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250982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19117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7451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7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4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15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011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9CC94E-EDC6-BD4B-8476-2C351A8827E9}"/>
              </a:ext>
            </a:extLst>
          </p:cNvPr>
          <p:cNvSpPr txBox="1"/>
          <p:nvPr/>
        </p:nvSpPr>
        <p:spPr>
          <a:xfrm>
            <a:off x="3629891" y="5070639"/>
            <a:ext cx="199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ccaatt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289DF-2964-2E4C-9010-5A90E86CD193}"/>
              </a:ext>
            </a:extLst>
          </p:cNvPr>
          <p:cNvSpPr txBox="1"/>
          <p:nvPr/>
        </p:nvSpPr>
        <p:spPr>
          <a:xfrm>
            <a:off x="6691744" y="5108597"/>
            <a:ext cx="199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DFB71ED-2C90-214B-AEE3-B61E82EF81FF}"/>
              </a:ext>
            </a:extLst>
          </p:cNvPr>
          <p:cNvSpPr/>
          <p:nvPr/>
        </p:nvSpPr>
        <p:spPr>
          <a:xfrm>
            <a:off x="5361710" y="5221729"/>
            <a:ext cx="1731819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6E802-BA05-594F-9A2D-788B55A18AE2}"/>
              </a:ext>
            </a:extLst>
          </p:cNvPr>
          <p:cNvSpPr txBox="1"/>
          <p:nvPr/>
        </p:nvSpPr>
        <p:spPr>
          <a:xfrm>
            <a:off x="3020291" y="5782907"/>
            <a:ext cx="266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aappppllee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C3959-4CB1-8F48-9A74-54A7FF13465A}"/>
              </a:ext>
            </a:extLst>
          </p:cNvPr>
          <p:cNvSpPr txBox="1"/>
          <p:nvPr/>
        </p:nvSpPr>
        <p:spPr>
          <a:xfrm>
            <a:off x="6751046" y="5820865"/>
            <a:ext cx="199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824B04-C34E-D247-AA2D-0CF1E162718F}"/>
              </a:ext>
            </a:extLst>
          </p:cNvPr>
          <p:cNvSpPr/>
          <p:nvPr/>
        </p:nvSpPr>
        <p:spPr>
          <a:xfrm>
            <a:off x="5484462" y="5905607"/>
            <a:ext cx="1731819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5762-5376-4A4F-BE79-076201F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Blank char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9520-2542-C143-8C3B-C7E3A360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E4D620-AD74-1A4E-81CB-7DCB05EB6C7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FB56A-47A2-884F-9CEF-DBF2DA1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8A470B-8597-4F4C-A8A3-79A2D8FA9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7337" y="1829435"/>
            <a:ext cx="10717325" cy="42388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Add a blank char to the alphabet ( e.g. $ )</a:t>
            </a:r>
          </a:p>
          <a:p>
            <a:pPr>
              <a:lnSpc>
                <a:spcPct val="200000"/>
              </a:lnSpc>
            </a:pPr>
            <a:r>
              <a:rPr lang="en-US" dirty="0"/>
              <a:t>Insert the blank char between target text characters :  </a:t>
            </a:r>
            <a:r>
              <a:rPr lang="en-US" b="1" dirty="0"/>
              <a:t> $</a:t>
            </a:r>
            <a:r>
              <a:rPr lang="en-US" b="1" dirty="0" err="1"/>
              <a:t>a$p$p$l$e</a:t>
            </a:r>
            <a:r>
              <a:rPr lang="en-US" b="1" dirty="0"/>
              <a:t>$</a:t>
            </a:r>
          </a:p>
          <a:p>
            <a:pPr>
              <a:lnSpc>
                <a:spcPct val="200000"/>
              </a:lnSpc>
            </a:pPr>
            <a:r>
              <a:rPr lang="en-US" dirty="0"/>
              <a:t>Predict text :  </a:t>
            </a:r>
            <a:r>
              <a:rPr lang="en-US" b="1" dirty="0"/>
              <a:t>$$aa$$pp$$pp$$</a:t>
            </a:r>
            <a:r>
              <a:rPr lang="en-US" b="1" dirty="0" err="1"/>
              <a:t>ll</a:t>
            </a:r>
            <a:r>
              <a:rPr lang="en-US" b="1" dirty="0"/>
              <a:t>$$</a:t>
            </a:r>
            <a:r>
              <a:rPr lang="en-US" b="1" dirty="0" err="1"/>
              <a:t>ee</a:t>
            </a:r>
            <a:r>
              <a:rPr lang="en-US" b="1" dirty="0"/>
              <a:t>$$</a:t>
            </a:r>
          </a:p>
          <a:p>
            <a:pPr>
              <a:lnSpc>
                <a:spcPct val="200000"/>
              </a:lnSpc>
            </a:pPr>
            <a:r>
              <a:rPr lang="en-US" dirty="0"/>
              <a:t>Remove consecutive repeated chars : </a:t>
            </a:r>
            <a:r>
              <a:rPr lang="en-US" b="1" dirty="0"/>
              <a:t>$</a:t>
            </a:r>
            <a:r>
              <a:rPr lang="en-US" b="1" dirty="0" err="1"/>
              <a:t>a$p$p$l$e</a:t>
            </a:r>
            <a:r>
              <a:rPr lang="en-US" b="1" dirty="0"/>
              <a:t>$</a:t>
            </a:r>
          </a:p>
          <a:p>
            <a:pPr>
              <a:lnSpc>
                <a:spcPct val="200000"/>
              </a:lnSpc>
            </a:pPr>
            <a:r>
              <a:rPr lang="en-US" dirty="0"/>
              <a:t>Drop the blank char :</a:t>
            </a:r>
            <a:r>
              <a:rPr lang="en-US" b="1" dirty="0"/>
              <a:t> apple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8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D4C7-5562-F345-BA04-1BB9C766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3083-4742-AE41-85E6-87FBF704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146E62-BE32-A04C-8C10-1F9350F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0" y="220091"/>
            <a:ext cx="11178065" cy="160934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Connectionist Temporal Classification (CTC)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0C8C0-2F19-F043-951D-20AF2CBC8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7337" y="2023398"/>
            <a:ext cx="10717325" cy="319913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DP algorithm that calculate the loss based on probability sequence of the alphabet.</a:t>
            </a:r>
          </a:p>
          <a:p>
            <a:pPr>
              <a:lnSpc>
                <a:spcPct val="200000"/>
              </a:lnSpc>
            </a:pPr>
            <a:r>
              <a:rPr lang="en-US" dirty="0"/>
              <a:t>Doesn’t require a predefined alignment between the input frames and the output labels.</a:t>
            </a:r>
          </a:p>
          <a:p>
            <a:pPr>
              <a:lnSpc>
                <a:spcPct val="200000"/>
              </a:lnSpc>
            </a:pPr>
            <a:r>
              <a:rPr lang="en-US" dirty="0"/>
              <a:t>Input: probabilities associated with the frames (i.e. model output)</a:t>
            </a:r>
          </a:p>
          <a:p>
            <a:pPr>
              <a:lnSpc>
                <a:spcPct val="200000"/>
              </a:lnSpc>
            </a:pPr>
            <a:r>
              <a:rPr lang="en-US" dirty="0"/>
              <a:t>Output:  the joint probability distribution of the correct frames labelling 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9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668B4CE-A535-0E46-B11B-5AD8508A46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6002" y="2075579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668B4CE-A535-0E46-B11B-5AD8508A46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654686"/>
                  </p:ext>
                </p:extLst>
              </p:nvPr>
            </p:nvGraphicFramePr>
            <p:xfrm>
              <a:off x="3246002" y="2075579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515" t="-140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515" t="-1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515" t="-202817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5438B28-CED5-844F-BC02-7DFC2DAB69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8238" y="2075581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5438B28-CED5-844F-BC02-7DFC2DAB6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370846"/>
                  </p:ext>
                </p:extLst>
              </p:nvPr>
            </p:nvGraphicFramePr>
            <p:xfrm>
              <a:off x="4398238" y="2075581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40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202817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DF4F10-1547-8140-95B6-710C8A1841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79785" y="2088664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DF4F10-1547-8140-95B6-710C8A184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938688"/>
                  </p:ext>
                </p:extLst>
              </p:nvPr>
            </p:nvGraphicFramePr>
            <p:xfrm>
              <a:off x="5679785" y="2088664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1408" r="-153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100000" r="-153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202817" r="-1538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CD1372-8F45-7442-97ED-942DF5AFD24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18321" y="2101746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CD1372-8F45-7442-97ED-942DF5AFD2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129135"/>
                  </p:ext>
                </p:extLst>
              </p:nvPr>
            </p:nvGraphicFramePr>
            <p:xfrm>
              <a:off x="6918321" y="2101746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515" t="-140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515" t="-1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515" t="-202817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0783649-0113-3E4D-9154-83F2A3B37C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39701" y="2116372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0783649-0113-3E4D-9154-83F2A3B37C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008772"/>
                  </p:ext>
                </p:extLst>
              </p:nvPr>
            </p:nvGraphicFramePr>
            <p:xfrm>
              <a:off x="8239701" y="2116372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t="-9861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t="-201408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6025488-37B4-0C41-AE06-FDEA1DFADA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33544" y="2088664"/>
              <a:ext cx="1276928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76928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6025488-37B4-0C41-AE06-FDEA1DFADA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83429"/>
                  </p:ext>
                </p:extLst>
              </p:nvPr>
            </p:nvGraphicFramePr>
            <p:xfrm>
              <a:off x="1733544" y="2088664"/>
              <a:ext cx="1276928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76928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980" t="-140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980" t="-1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980" t="-202817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6574B550-1F81-F443-B28F-2B805AE145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67569" y="2128684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6574B550-1F81-F443-B28F-2B805AE145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885198"/>
                  </p:ext>
                </p:extLst>
              </p:nvPr>
            </p:nvGraphicFramePr>
            <p:xfrm>
              <a:off x="9467569" y="2128684"/>
              <a:ext cx="822036" cy="270933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2036">
                      <a:extLst>
                        <a:ext uri="{9D8B030D-6E8A-4147-A177-3AD203B41FA5}">
                          <a16:colId xmlns:a16="http://schemas.microsoft.com/office/drawing/2014/main" val="1329199175"/>
                        </a:ext>
                      </a:extLst>
                    </a:gridCol>
                  </a:tblGrid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1515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413663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1515" t="-9861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070454"/>
                      </a:ext>
                    </a:extLst>
                  </a:tr>
                  <a:tr h="90311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1515" t="-201408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73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9C5363D1-6FF5-1049-85CA-0A838793085C}"/>
              </a:ext>
            </a:extLst>
          </p:cNvPr>
          <p:cNvSpPr/>
          <p:nvPr/>
        </p:nvSpPr>
        <p:spPr>
          <a:xfrm>
            <a:off x="3246002" y="5165914"/>
            <a:ext cx="7155875" cy="167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80925F6-8059-3846-AF8E-681F8C5AFC86}"/>
              </a:ext>
            </a:extLst>
          </p:cNvPr>
          <p:cNvGraphicFramePr>
            <a:graphicFrameLocks noGrp="1"/>
          </p:cNvGraphicFramePr>
          <p:nvPr/>
        </p:nvGraphicFramePr>
        <p:xfrm>
          <a:off x="1733544" y="1591441"/>
          <a:ext cx="127692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8F7D1A3-53FF-0C4A-AF4E-6DAD0639E42E}"/>
              </a:ext>
            </a:extLst>
          </p:cNvPr>
          <p:cNvGraphicFramePr>
            <a:graphicFrameLocks noGrp="1"/>
          </p:cNvGraphicFramePr>
          <p:nvPr/>
        </p:nvGraphicFramePr>
        <p:xfrm>
          <a:off x="3224065" y="1591439"/>
          <a:ext cx="822036" cy="49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7D8886A-8ECC-9046-A178-60EB58F3F221}"/>
              </a:ext>
            </a:extLst>
          </p:cNvPr>
          <p:cNvGraphicFramePr>
            <a:graphicFrameLocks noGrp="1"/>
          </p:cNvGraphicFramePr>
          <p:nvPr/>
        </p:nvGraphicFramePr>
        <p:xfrm>
          <a:off x="4376301" y="1591441"/>
          <a:ext cx="822036" cy="48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841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97504E1-FED0-134B-9CD9-DA8A3416D913}"/>
              </a:ext>
            </a:extLst>
          </p:cNvPr>
          <p:cNvGraphicFramePr>
            <a:graphicFrameLocks noGrp="1"/>
          </p:cNvGraphicFramePr>
          <p:nvPr/>
        </p:nvGraphicFramePr>
        <p:xfrm>
          <a:off x="5684982" y="1578355"/>
          <a:ext cx="822036" cy="49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FE98409-175E-1F40-87EF-03E474038D45}"/>
              </a:ext>
            </a:extLst>
          </p:cNvPr>
          <p:cNvGraphicFramePr>
            <a:graphicFrameLocks noGrp="1"/>
          </p:cNvGraphicFramePr>
          <p:nvPr/>
        </p:nvGraphicFramePr>
        <p:xfrm>
          <a:off x="6932467" y="1591441"/>
          <a:ext cx="822036" cy="49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6F18607-78A9-6342-8DC6-4FF9210635DF}"/>
              </a:ext>
            </a:extLst>
          </p:cNvPr>
          <p:cNvGraphicFramePr>
            <a:graphicFrameLocks noGrp="1"/>
          </p:cNvGraphicFramePr>
          <p:nvPr/>
        </p:nvGraphicFramePr>
        <p:xfrm>
          <a:off x="8235951" y="1578355"/>
          <a:ext cx="822036" cy="49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3EDB28F-9293-D04B-9D97-AF1639E00514}"/>
              </a:ext>
            </a:extLst>
          </p:cNvPr>
          <p:cNvGraphicFramePr>
            <a:graphicFrameLocks noGrp="1"/>
          </p:cNvGraphicFramePr>
          <p:nvPr/>
        </p:nvGraphicFramePr>
        <p:xfrm>
          <a:off x="9483436" y="1592978"/>
          <a:ext cx="822036" cy="49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36">
                  <a:extLst>
                    <a:ext uri="{9D8B030D-6E8A-4147-A177-3AD203B41FA5}">
                      <a16:colId xmlns:a16="http://schemas.microsoft.com/office/drawing/2014/main" val="3909317761"/>
                    </a:ext>
                  </a:extLst>
                </a:gridCol>
              </a:tblGrid>
              <a:tr h="497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6765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89CC84B-E205-A041-A191-DAB2382F6B46}"/>
              </a:ext>
            </a:extLst>
          </p:cNvPr>
          <p:cNvSpPr txBox="1"/>
          <p:nvPr/>
        </p:nvSpPr>
        <p:spPr>
          <a:xfrm>
            <a:off x="6191249" y="5476167"/>
            <a:ext cx="14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74BD3F-C1C8-194C-A4A5-BEA3808DE797}"/>
              </a:ext>
            </a:extLst>
          </p:cNvPr>
          <p:cNvCxnSpPr/>
          <p:nvPr/>
        </p:nvCxnSpPr>
        <p:spPr>
          <a:xfrm>
            <a:off x="4068038" y="2547405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5E5480-7907-A64D-9548-335744716B96}"/>
              </a:ext>
            </a:extLst>
          </p:cNvPr>
          <p:cNvCxnSpPr>
            <a:cxnSpLocks/>
          </p:cNvCxnSpPr>
          <p:nvPr/>
        </p:nvCxnSpPr>
        <p:spPr>
          <a:xfrm>
            <a:off x="4057070" y="2550095"/>
            <a:ext cx="319231" cy="69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64692D-B345-FE45-B6FA-349A57103A61}"/>
              </a:ext>
            </a:extLst>
          </p:cNvPr>
          <p:cNvCxnSpPr>
            <a:cxnSpLocks/>
          </p:cNvCxnSpPr>
          <p:nvPr/>
        </p:nvCxnSpPr>
        <p:spPr>
          <a:xfrm>
            <a:off x="5206711" y="2557118"/>
            <a:ext cx="450271" cy="72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FD7EFD-7E7C-F643-ACB9-E1DE6286DB5E}"/>
              </a:ext>
            </a:extLst>
          </p:cNvPr>
          <p:cNvCxnSpPr>
            <a:cxnSpLocks/>
          </p:cNvCxnSpPr>
          <p:nvPr/>
        </p:nvCxnSpPr>
        <p:spPr>
          <a:xfrm>
            <a:off x="6485657" y="3575991"/>
            <a:ext cx="404384" cy="59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BD5BCA-FEF5-5449-9FBA-DCF137B52272}"/>
              </a:ext>
            </a:extLst>
          </p:cNvPr>
          <p:cNvCxnSpPr>
            <a:cxnSpLocks/>
          </p:cNvCxnSpPr>
          <p:nvPr/>
        </p:nvCxnSpPr>
        <p:spPr>
          <a:xfrm>
            <a:off x="5190259" y="2547405"/>
            <a:ext cx="489526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80F219-0CAB-BB48-B9C1-B829038CDDE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220274" y="3430247"/>
            <a:ext cx="459511" cy="1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407B747-3765-4749-958D-7D331CF70745}"/>
              </a:ext>
            </a:extLst>
          </p:cNvPr>
          <p:cNvCxnSpPr>
            <a:cxnSpLocks/>
          </p:cNvCxnSpPr>
          <p:nvPr/>
        </p:nvCxnSpPr>
        <p:spPr>
          <a:xfrm>
            <a:off x="6485657" y="4293215"/>
            <a:ext cx="446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7A90DC-E594-6949-B177-898035C8F7B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20274" y="3430247"/>
            <a:ext cx="436708" cy="72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939BBA-4FC4-FF4F-8D57-9868F98F70D8}"/>
              </a:ext>
            </a:extLst>
          </p:cNvPr>
          <p:cNvCxnSpPr>
            <a:cxnSpLocks/>
          </p:cNvCxnSpPr>
          <p:nvPr/>
        </p:nvCxnSpPr>
        <p:spPr>
          <a:xfrm>
            <a:off x="6485657" y="3483351"/>
            <a:ext cx="43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3F5A7F-64B8-8049-83D5-5B2E8D8F03A5}"/>
              </a:ext>
            </a:extLst>
          </p:cNvPr>
          <p:cNvCxnSpPr>
            <a:cxnSpLocks/>
          </p:cNvCxnSpPr>
          <p:nvPr/>
        </p:nvCxnSpPr>
        <p:spPr>
          <a:xfrm>
            <a:off x="7754503" y="4293215"/>
            <a:ext cx="48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3C6C51-CE4F-1241-8A3C-EDD9534B243C}"/>
              </a:ext>
            </a:extLst>
          </p:cNvPr>
          <p:cNvCxnSpPr>
            <a:cxnSpLocks/>
          </p:cNvCxnSpPr>
          <p:nvPr/>
        </p:nvCxnSpPr>
        <p:spPr>
          <a:xfrm>
            <a:off x="9057987" y="4279934"/>
            <a:ext cx="425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621D132-ADCE-EA42-9C14-A225F6AD40E3}"/>
              </a:ext>
            </a:extLst>
          </p:cNvPr>
          <p:cNvCxnSpPr>
            <a:cxnSpLocks/>
          </p:cNvCxnSpPr>
          <p:nvPr/>
        </p:nvCxnSpPr>
        <p:spPr>
          <a:xfrm>
            <a:off x="7735890" y="3410228"/>
            <a:ext cx="50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758D73-3640-4241-A9E2-351E3A32F30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40357" y="3456412"/>
            <a:ext cx="495594" cy="73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C72FAB1-89B5-8143-9541-344B968D3365}"/>
              </a:ext>
            </a:extLst>
          </p:cNvPr>
          <p:cNvCxnSpPr>
            <a:cxnSpLocks/>
          </p:cNvCxnSpPr>
          <p:nvPr/>
        </p:nvCxnSpPr>
        <p:spPr>
          <a:xfrm>
            <a:off x="9065487" y="3721852"/>
            <a:ext cx="402082" cy="44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C3A172-FCBD-0B4B-85ED-A0497B9CFCD6}"/>
              </a:ext>
            </a:extLst>
          </p:cNvPr>
          <p:cNvCxnSpPr>
            <a:cxnSpLocks/>
          </p:cNvCxnSpPr>
          <p:nvPr/>
        </p:nvCxnSpPr>
        <p:spPr>
          <a:xfrm>
            <a:off x="6501821" y="2566832"/>
            <a:ext cx="43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8EFBDE-00FD-BE41-B132-C871D7649F9C}"/>
              </a:ext>
            </a:extLst>
          </p:cNvPr>
          <p:cNvCxnSpPr>
            <a:cxnSpLocks/>
          </p:cNvCxnSpPr>
          <p:nvPr/>
        </p:nvCxnSpPr>
        <p:spPr>
          <a:xfrm>
            <a:off x="6490854" y="2581452"/>
            <a:ext cx="441613" cy="68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CF7048-501B-124E-A3AD-BE1A05EA7C49}"/>
              </a:ext>
            </a:extLst>
          </p:cNvPr>
          <p:cNvCxnSpPr>
            <a:cxnSpLocks/>
          </p:cNvCxnSpPr>
          <p:nvPr/>
        </p:nvCxnSpPr>
        <p:spPr>
          <a:xfrm>
            <a:off x="7725498" y="2604353"/>
            <a:ext cx="510453" cy="63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8B15A0DA-59C4-8545-9695-EC9054D8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77" y="384682"/>
            <a:ext cx="10841594" cy="9993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Connectionist Temporal Classification (CTC)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0C542660-1A63-754C-AD92-75C95DFF5E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93620" y="5820580"/>
                <a:ext cx="10058399" cy="539711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dirty="0"/>
                  <a:t> : the probability associated with the letter C in the model output at the first time step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0C542660-1A63-754C-AD92-75C95DFF5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3620" y="5820580"/>
                <a:ext cx="10058399" cy="539711"/>
              </a:xfrm>
              <a:blipFill>
                <a:blip r:embed="rId10"/>
                <a:stretch>
                  <a:fillRect l="-126" r="-37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1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D4C7-5562-F345-BA04-1BB9C766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3083-4742-AE41-85E6-87FBF704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146E62-BE32-A04C-8C10-1F9350F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Dataset splitting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0C8C0-2F19-F043-951D-20AF2CBC8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5155" y="1829433"/>
            <a:ext cx="10058399" cy="413049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Select one book as holdout.</a:t>
            </a:r>
          </a:p>
          <a:p>
            <a:pPr>
              <a:lnSpc>
                <a:spcPct val="200000"/>
              </a:lnSpc>
            </a:pPr>
            <a:r>
              <a:rPr lang="en-US" dirty="0"/>
              <a:t>Split the remaining books to ( 80% training, 20% test ).</a:t>
            </a:r>
          </a:p>
          <a:p>
            <a:pPr>
              <a:lnSpc>
                <a:spcPct val="200000"/>
              </a:lnSpc>
            </a:pPr>
            <a:r>
              <a:rPr lang="en-US" dirty="0"/>
              <a:t>Report the </a:t>
            </a:r>
            <a:r>
              <a:rPr lang="en-US" dirty="0" err="1"/>
              <a:t>Levenshtein</a:t>
            </a:r>
            <a:r>
              <a:rPr lang="en-US" dirty="0"/>
              <a:t> Error on ( train, test, holdout ) datasets.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90416-20DD-F747-81B3-4EF4D498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24" y="4512774"/>
            <a:ext cx="6968259" cy="14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5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D4C7-5562-F345-BA04-1BB9C766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3083-4742-AE41-85E6-87FBF704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146E62-BE32-A04C-8C10-1F9350F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Transformations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0C8C0-2F19-F043-951D-20AF2CBC8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5155" y="1829433"/>
            <a:ext cx="10058399" cy="433744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Image thumbnail transformation.</a:t>
            </a:r>
            <a:endParaRPr lang="ar-SA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Image padding transformation.</a:t>
            </a:r>
            <a:endParaRPr lang="ar-SA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Unfold image transformation.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CC57F7-16B0-C340-B880-609541B8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68062" y="4318542"/>
            <a:ext cx="9245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A33F3D-1ACD-6F45-A4B2-A0A3F672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758" y="2849701"/>
            <a:ext cx="22479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B2E50-2508-F646-8D0F-0441FE13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62" y="2675976"/>
            <a:ext cx="3733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C5C384-761B-4E40-BB27-F2F5FC1C5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177" y="5776833"/>
            <a:ext cx="4305177" cy="5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5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D4C7-5562-F345-BA04-1BB9C766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3083-4742-AE41-85E6-87FBF704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146E62-BE32-A04C-8C10-1F9350F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Hyperparameters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0C8C0-2F19-F043-951D-20AF2CBC8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5155" y="1829433"/>
            <a:ext cx="3528873" cy="4326438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Frame size</a:t>
            </a:r>
          </a:p>
          <a:p>
            <a:pPr>
              <a:lnSpc>
                <a:spcPct val="200000"/>
              </a:lnSpc>
            </a:pPr>
            <a:r>
              <a:rPr lang="en-US" dirty="0"/>
              <a:t>Hidden layers number</a:t>
            </a:r>
          </a:p>
          <a:p>
            <a:pPr>
              <a:lnSpc>
                <a:spcPct val="200000"/>
              </a:lnSpc>
            </a:pPr>
            <a:r>
              <a:rPr lang="en-US" dirty="0"/>
              <a:t>Hidden layer size</a:t>
            </a:r>
          </a:p>
          <a:p>
            <a:pPr>
              <a:lnSpc>
                <a:spcPct val="200000"/>
              </a:lnSpc>
            </a:pPr>
            <a:r>
              <a:rPr lang="en-US" dirty="0"/>
              <a:t>Learning rate</a:t>
            </a:r>
          </a:p>
          <a:p>
            <a:pPr>
              <a:lnSpc>
                <a:spcPct val="200000"/>
              </a:lnSpc>
            </a:pPr>
            <a:r>
              <a:rPr lang="en-US" dirty="0"/>
              <a:t>Batch size</a:t>
            </a:r>
          </a:p>
          <a:p>
            <a:pPr>
              <a:lnSpc>
                <a:spcPct val="200000"/>
              </a:lnSpc>
            </a:pPr>
            <a:r>
              <a:rPr lang="en-US" dirty="0"/>
              <a:t>Dropout ratio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204957-9882-D743-B2FA-E694F6A1EF1D}"/>
              </a:ext>
            </a:extLst>
          </p:cNvPr>
          <p:cNvSpPr txBox="1">
            <a:spLocks/>
          </p:cNvSpPr>
          <p:nvPr/>
        </p:nvSpPr>
        <p:spPr>
          <a:xfrm>
            <a:off x="5766538" y="1829432"/>
            <a:ext cx="3155790" cy="444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Clipping value</a:t>
            </a:r>
          </a:p>
          <a:p>
            <a:pPr>
              <a:lnSpc>
                <a:spcPct val="200000"/>
              </a:lnSpc>
            </a:pPr>
            <a:r>
              <a:rPr lang="en-US" dirty="0"/>
              <a:t>Momentum</a:t>
            </a:r>
          </a:p>
          <a:p>
            <a:pPr>
              <a:lnSpc>
                <a:spcPct val="200000"/>
              </a:lnSpc>
            </a:pPr>
            <a:r>
              <a:rPr lang="en-US" dirty="0"/>
              <a:t>Epochs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7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8EC1-3CD3-964C-A4B1-D705E6A4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FB81CE-F282-4A43-B200-CD14DC4F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8B33-7A49-1E4C-BAD8-AA72EEDF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43CDB3-6A62-344F-B2D4-47BF4A9ED8F4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01.04.20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542AC-8E1C-1B46-B083-E591CFF2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D87A5F25-3488-F649-9AF7-D661198B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" y="-337740"/>
            <a:ext cx="12195675" cy="75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4214-2104-C24C-A374-333F1FA7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75" y="454152"/>
            <a:ext cx="10058400" cy="1609344"/>
          </a:xfrm>
        </p:spPr>
        <p:txBody>
          <a:bodyPr/>
          <a:lstStyle/>
          <a:p>
            <a:pPr rtl="1"/>
            <a:r>
              <a:rPr lang="en-US" dirty="0">
                <a:solidFill>
                  <a:srgbClr val="0070C0"/>
                </a:solidFill>
              </a:rPr>
              <a:t>Reference Corpus ENHG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1D4D-07B0-D44E-8BBC-3284868F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B867-E57F-1D43-A76B-B56FC7DD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BF2842-6EE6-584B-B54F-864A8CB06970}"/>
              </a:ext>
            </a:extLst>
          </p:cNvPr>
          <p:cNvGraphicFramePr>
            <a:graphicFrameLocks noGrp="1"/>
          </p:cNvGraphicFramePr>
          <p:nvPr/>
        </p:nvGraphicFramePr>
        <p:xfrm>
          <a:off x="1421623" y="2919848"/>
          <a:ext cx="934875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536">
                  <a:extLst>
                    <a:ext uri="{9D8B030D-6E8A-4147-A177-3AD203B41FA5}">
                      <a16:colId xmlns:a16="http://schemas.microsoft.com/office/drawing/2014/main" val="635028979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717456927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2734240468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439620637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1366476643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522412808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2552449614"/>
                    </a:ext>
                  </a:extLst>
                </a:gridCol>
              </a:tblGrid>
              <a:tr h="179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 </a:t>
                      </a:r>
                    </a:p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 </a:t>
                      </a:r>
                    </a:p>
                    <a:p>
                      <a:pPr algn="ctr"/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Holdout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Time(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92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3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1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4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420D-EB80-F44A-A06D-EE15406F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20091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F8000-9869-2F45-915D-8261742C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28011"/>
            <a:ext cx="10064496" cy="464418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Problem Statement</a:t>
            </a:r>
          </a:p>
          <a:p>
            <a:pPr>
              <a:lnSpc>
                <a:spcPct val="200000"/>
              </a:lnSpc>
            </a:pPr>
            <a:r>
              <a:rPr lang="de-DE" dirty="0"/>
              <a:t>GT4HistOCR </a:t>
            </a:r>
            <a:r>
              <a:rPr lang="en-US" dirty="0"/>
              <a:t>Dataset</a:t>
            </a:r>
            <a:r>
              <a:rPr lang="ar-SA" dirty="0"/>
              <a:t> </a:t>
            </a:r>
            <a:r>
              <a:rPr lang="en-US" dirty="0"/>
              <a:t>Overview</a:t>
            </a:r>
            <a:endParaRPr lang="ar-SA" dirty="0"/>
          </a:p>
          <a:p>
            <a:pPr>
              <a:lnSpc>
                <a:spcPct val="200000"/>
              </a:lnSpc>
            </a:pPr>
            <a:r>
              <a:rPr lang="en-US" dirty="0"/>
              <a:t>Challenges</a:t>
            </a:r>
          </a:p>
          <a:p>
            <a:pPr>
              <a:lnSpc>
                <a:spcPct val="200000"/>
              </a:lnSpc>
            </a:pPr>
            <a:r>
              <a:rPr lang="en-US" dirty="0"/>
              <a:t>Methodology</a:t>
            </a:r>
          </a:p>
          <a:p>
            <a:pPr>
              <a:lnSpc>
                <a:spcPct val="200000"/>
              </a:lnSpc>
            </a:pPr>
            <a:r>
              <a:rPr lang="en-US" dirty="0"/>
              <a:t>Results</a:t>
            </a:r>
          </a:p>
          <a:p>
            <a:pPr>
              <a:lnSpc>
                <a:spcPct val="200000"/>
              </a:lnSpc>
            </a:pPr>
            <a:r>
              <a:rPr lang="en-US" dirty="0"/>
              <a:t>Questions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975CE-02BE-3F41-91DF-5F44589D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DD88E-3FB5-E847-8320-C59A677E2E9E}" type="datetime1">
              <a:rPr lang="de-DE" smtClean="0"/>
              <a:t>01.04.20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C2458-5FA9-B64B-BCAD-A2E60562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2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4214-2104-C24C-A374-333F1FA7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75" y="454152"/>
            <a:ext cx="10058400" cy="1609344"/>
          </a:xfrm>
        </p:spPr>
        <p:txBody>
          <a:bodyPr/>
          <a:lstStyle/>
          <a:p>
            <a:pPr rtl="1"/>
            <a:r>
              <a:rPr lang="en-US" dirty="0">
                <a:solidFill>
                  <a:srgbClr val="0070C0"/>
                </a:solidFill>
              </a:rPr>
              <a:t>Reference Corpus ENHG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1D4D-07B0-D44E-8BBC-3284868F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B867-E57F-1D43-A76B-B56FC7DD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A448F7-B3D1-8A4E-87D2-EE8ED9B3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43" y="4826949"/>
            <a:ext cx="7919535" cy="852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02316-C757-1746-8F10-B4707FD79242}"/>
              </a:ext>
            </a:extLst>
          </p:cNvPr>
          <p:cNvSpPr txBox="1"/>
          <p:nvPr/>
        </p:nvSpPr>
        <p:spPr>
          <a:xfrm>
            <a:off x="4224943" y="2114044"/>
            <a:ext cx="52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cleyder</a:t>
            </a:r>
            <a:r>
              <a:rPr lang="en-US" sz="2400" dirty="0"/>
              <a:t> die </a:t>
            </a:r>
            <a:r>
              <a:rPr lang="en-US" sz="2400" dirty="0" err="1"/>
              <a:t>velle</a:t>
            </a:r>
            <a:r>
              <a:rPr lang="en-US" sz="2400" dirty="0"/>
              <a:t> van den </a:t>
            </a:r>
            <a:r>
              <a:rPr lang="en-US" sz="2400" dirty="0" err="1"/>
              <a:t>beisten</a:t>
            </a:r>
            <a:r>
              <a:rPr lang="en-US" sz="2400" dirty="0"/>
              <a:t>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B7CAC2-5CC5-EE43-8F5C-307C2F0AADAC}"/>
              </a:ext>
            </a:extLst>
          </p:cNvPr>
          <p:cNvSpPr/>
          <p:nvPr/>
        </p:nvSpPr>
        <p:spPr>
          <a:xfrm>
            <a:off x="4224943" y="2737307"/>
            <a:ext cx="4424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LMRoman12"/>
              </a:rPr>
              <a:t>cleyder</a:t>
            </a:r>
            <a:r>
              <a:rPr lang="en-US" sz="2400" dirty="0">
                <a:latin typeface="LMRoman12"/>
              </a:rPr>
              <a:t> die </a:t>
            </a:r>
            <a:r>
              <a:rPr lang="en-US" sz="2400" dirty="0" err="1">
                <a:latin typeface="LMRoman12"/>
              </a:rPr>
              <a:t>velle</a:t>
            </a:r>
            <a:r>
              <a:rPr lang="en-US" sz="2400" dirty="0">
                <a:latin typeface="LMRoman12"/>
              </a:rPr>
              <a:t> van </a:t>
            </a:r>
            <a:r>
              <a:rPr lang="en-US" sz="2400" dirty="0" err="1">
                <a:latin typeface="LMRoman12"/>
              </a:rPr>
              <a:t>denbeisten</a:t>
            </a:r>
            <a:r>
              <a:rPr lang="en-US" sz="2400" dirty="0">
                <a:latin typeface="LMRoman12"/>
              </a:rPr>
              <a:t>.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78C3C-1E13-B644-AF0C-700C0D4D8865}"/>
              </a:ext>
            </a:extLst>
          </p:cNvPr>
          <p:cNvSpPr txBox="1"/>
          <p:nvPr/>
        </p:nvSpPr>
        <p:spPr>
          <a:xfrm>
            <a:off x="4189452" y="3449683"/>
            <a:ext cx="568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ceyder</a:t>
            </a:r>
            <a:r>
              <a:rPr lang="en-US" sz="2400" dirty="0"/>
              <a:t> die </a:t>
            </a:r>
            <a:r>
              <a:rPr lang="en-US" sz="2400" dirty="0" err="1"/>
              <a:t>vele</a:t>
            </a:r>
            <a:r>
              <a:rPr lang="en-US" sz="2400" dirty="0"/>
              <a:t> van </a:t>
            </a:r>
            <a:r>
              <a:rPr lang="en-US" sz="2400" dirty="0" err="1"/>
              <a:t>denbeisten</a:t>
            </a:r>
            <a:r>
              <a:rPr lang="en-US" sz="24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E2529-D071-BE42-A8B0-08274DDACABC}"/>
              </a:ext>
            </a:extLst>
          </p:cNvPr>
          <p:cNvSpPr txBox="1"/>
          <p:nvPr/>
        </p:nvSpPr>
        <p:spPr>
          <a:xfrm>
            <a:off x="4189452" y="4130098"/>
            <a:ext cx="491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cerder</a:t>
            </a:r>
            <a:r>
              <a:rPr lang="en-US" sz="2400" dirty="0"/>
              <a:t> die vole van den </a:t>
            </a:r>
            <a:r>
              <a:rPr lang="en-US" sz="2400" dirty="0" err="1"/>
              <a:t>besten</a:t>
            </a:r>
            <a:r>
              <a:rPr lang="en-US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5F4EC6-7E6F-2746-84EE-3B71AC113CA3}"/>
              </a:ext>
            </a:extLst>
          </p:cNvPr>
          <p:cNvSpPr txBox="1"/>
          <p:nvPr/>
        </p:nvSpPr>
        <p:spPr>
          <a:xfrm>
            <a:off x="1012137" y="2202591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9CCF6-2416-3A4D-958C-F1274411BDCD}"/>
              </a:ext>
            </a:extLst>
          </p:cNvPr>
          <p:cNvSpPr txBox="1"/>
          <p:nvPr/>
        </p:nvSpPr>
        <p:spPr>
          <a:xfrm>
            <a:off x="1012137" y="28115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2AEFE-C179-324D-969A-836E644B075F}"/>
              </a:ext>
            </a:extLst>
          </p:cNvPr>
          <p:cNvSpPr txBox="1"/>
          <p:nvPr/>
        </p:nvSpPr>
        <p:spPr>
          <a:xfrm>
            <a:off x="1012137" y="344968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Median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A8632-A190-D140-80E3-67E5F4A487B0}"/>
              </a:ext>
            </a:extLst>
          </p:cNvPr>
          <p:cNvSpPr txBox="1"/>
          <p:nvPr/>
        </p:nvSpPr>
        <p:spPr>
          <a:xfrm>
            <a:off x="1070261" y="4192844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Worst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99FA4-1238-F64D-9A21-93CEDA06E9A9}"/>
              </a:ext>
            </a:extLst>
          </p:cNvPr>
          <p:cNvSpPr txBox="1"/>
          <p:nvPr/>
        </p:nvSpPr>
        <p:spPr>
          <a:xfrm>
            <a:off x="927498" y="5089585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Line Image</a:t>
            </a:r>
          </a:p>
        </p:txBody>
      </p:sp>
    </p:spTree>
    <p:extLst>
      <p:ext uri="{BB962C8B-B14F-4D97-AF65-F5344CB8AC3E}">
        <p14:creationId xmlns:p14="http://schemas.microsoft.com/office/powerpoint/2010/main" val="113627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4214-2104-C24C-A374-333F1FA7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75" y="454152"/>
            <a:ext cx="10058400" cy="1609344"/>
          </a:xfrm>
        </p:spPr>
        <p:txBody>
          <a:bodyPr/>
          <a:lstStyle/>
          <a:p>
            <a:pPr rtl="1"/>
            <a:r>
              <a:rPr lang="en-US" dirty="0">
                <a:solidFill>
                  <a:srgbClr val="0070C0"/>
                </a:solidFill>
              </a:rPr>
              <a:t>Early Modern Latin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1D4D-07B0-D44E-8BBC-3284868F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B867-E57F-1D43-A76B-B56FC7DD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BF2842-6EE6-584B-B54F-864A8CB06970}"/>
              </a:ext>
            </a:extLst>
          </p:cNvPr>
          <p:cNvGraphicFramePr>
            <a:graphicFrameLocks noGrp="1"/>
          </p:cNvGraphicFramePr>
          <p:nvPr/>
        </p:nvGraphicFramePr>
        <p:xfrm>
          <a:off x="1421624" y="2878283"/>
          <a:ext cx="934875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536">
                  <a:extLst>
                    <a:ext uri="{9D8B030D-6E8A-4147-A177-3AD203B41FA5}">
                      <a16:colId xmlns:a16="http://schemas.microsoft.com/office/drawing/2014/main" val="635028979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717456927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2734240468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439620637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1366476643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3522412808"/>
                    </a:ext>
                  </a:extLst>
                </a:gridCol>
                <a:gridCol w="1335536">
                  <a:extLst>
                    <a:ext uri="{9D8B030D-6E8A-4147-A177-3AD203B41FA5}">
                      <a16:colId xmlns:a16="http://schemas.microsoft.com/office/drawing/2014/main" val="2552449614"/>
                    </a:ext>
                  </a:extLst>
                </a:gridCol>
              </a:tblGrid>
              <a:tr h="179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 </a:t>
                      </a:r>
                    </a:p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 </a:t>
                      </a:r>
                    </a:p>
                    <a:p>
                      <a:pPr algn="ctr"/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Frame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Holdout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Time(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92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3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1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0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4214-2104-C24C-A374-333F1FA7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75" y="454152"/>
            <a:ext cx="10058400" cy="1609344"/>
          </a:xfrm>
        </p:spPr>
        <p:txBody>
          <a:bodyPr/>
          <a:lstStyle/>
          <a:p>
            <a:pPr rtl="1"/>
            <a:r>
              <a:rPr lang="en-US" dirty="0">
                <a:solidFill>
                  <a:srgbClr val="0070C0"/>
                </a:solidFill>
              </a:rPr>
              <a:t>Early Modern Latin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1D4D-07B0-D44E-8BBC-3284868F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B867-E57F-1D43-A76B-B56FC7DD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5F4EC6-7E6F-2746-84EE-3B71AC113CA3}"/>
              </a:ext>
            </a:extLst>
          </p:cNvPr>
          <p:cNvSpPr txBox="1"/>
          <p:nvPr/>
        </p:nvSpPr>
        <p:spPr>
          <a:xfrm>
            <a:off x="1012137" y="2202591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9CCF6-2416-3A4D-958C-F1274411BDCD}"/>
              </a:ext>
            </a:extLst>
          </p:cNvPr>
          <p:cNvSpPr txBox="1"/>
          <p:nvPr/>
        </p:nvSpPr>
        <p:spPr>
          <a:xfrm>
            <a:off x="1012137" y="28115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2AEFE-C179-324D-969A-836E644B075F}"/>
              </a:ext>
            </a:extLst>
          </p:cNvPr>
          <p:cNvSpPr txBox="1"/>
          <p:nvPr/>
        </p:nvSpPr>
        <p:spPr>
          <a:xfrm>
            <a:off x="1012137" y="344968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Median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A8632-A190-D140-80E3-67E5F4A487B0}"/>
              </a:ext>
            </a:extLst>
          </p:cNvPr>
          <p:cNvSpPr txBox="1"/>
          <p:nvPr/>
        </p:nvSpPr>
        <p:spPr>
          <a:xfrm>
            <a:off x="1070261" y="4192844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Worst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99FA4-1238-F64D-9A21-93CEDA06E9A9}"/>
              </a:ext>
            </a:extLst>
          </p:cNvPr>
          <p:cNvSpPr txBox="1"/>
          <p:nvPr/>
        </p:nvSpPr>
        <p:spPr>
          <a:xfrm>
            <a:off x="927498" y="5089585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Line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07DA2-BA1F-B94D-B6EB-9120AE1B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64" y="4881113"/>
            <a:ext cx="8218109" cy="78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61541-7ADB-704E-A231-F057EAB877EF}"/>
              </a:ext>
            </a:extLst>
          </p:cNvPr>
          <p:cNvSpPr txBox="1"/>
          <p:nvPr/>
        </p:nvSpPr>
        <p:spPr>
          <a:xfrm>
            <a:off x="3880787" y="2165238"/>
            <a:ext cx="712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fscus</a:t>
            </a:r>
            <a:r>
              <a:rPr lang="en-US" sz="2400" dirty="0"/>
              <a:t> </a:t>
            </a:r>
            <a:r>
              <a:rPr lang="en-US" sz="2400" dirty="0" err="1"/>
              <a:t>utraque</a:t>
            </a:r>
            <a:r>
              <a:rPr lang="en-US" sz="2400" dirty="0"/>
              <a:t>: </a:t>
            </a:r>
            <a:r>
              <a:rPr lang="en-US" sz="2400" dirty="0" err="1"/>
              <a:t>coniuncta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: </a:t>
            </a:r>
            <a:r>
              <a:rPr lang="en-US" sz="2400" dirty="0" err="1"/>
              <a:t>cõtra</a:t>
            </a:r>
            <a:r>
              <a:rPr lang="en-US" sz="2400" dirty="0"/>
              <a:t> </a:t>
            </a:r>
            <a:r>
              <a:rPr lang="en-US" sz="2400" dirty="0" err="1"/>
              <a:t>populoniæ</a:t>
            </a:r>
            <a:r>
              <a:rPr lang="en-US" sz="2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C1D88-FD10-A34A-A55D-EC876D0180CF}"/>
              </a:ext>
            </a:extLst>
          </p:cNvPr>
          <p:cNvSpPr txBox="1"/>
          <p:nvPr/>
        </p:nvSpPr>
        <p:spPr>
          <a:xfrm>
            <a:off x="3880787" y="2819412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fscis</a:t>
            </a:r>
            <a:r>
              <a:rPr lang="en-US" sz="2400" dirty="0"/>
              <a:t> </a:t>
            </a:r>
            <a:r>
              <a:rPr lang="en-US" sz="2400" dirty="0" err="1"/>
              <a:t>utraque</a:t>
            </a:r>
            <a:r>
              <a:rPr lang="en-US" sz="2400" dirty="0"/>
              <a:t>: </a:t>
            </a:r>
            <a:r>
              <a:rPr lang="en-US" sz="2400" dirty="0" err="1"/>
              <a:t>coniuncta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: </a:t>
            </a:r>
            <a:r>
              <a:rPr lang="en-US" sz="2400" dirty="0" err="1"/>
              <a:t>cõtra</a:t>
            </a:r>
            <a:r>
              <a:rPr lang="en-US" sz="2400" dirty="0"/>
              <a:t> </a:t>
            </a:r>
            <a:r>
              <a:rPr lang="en-US" sz="2400" dirty="0" err="1"/>
              <a:t>populoniæ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F2ABF-9564-F043-ADA4-8B1527EEAC7B}"/>
              </a:ext>
            </a:extLst>
          </p:cNvPr>
          <p:cNvSpPr txBox="1"/>
          <p:nvPr/>
        </p:nvSpPr>
        <p:spPr>
          <a:xfrm>
            <a:off x="3806024" y="3473586"/>
            <a:ext cx="7138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fsc</a:t>
            </a:r>
            <a:r>
              <a:rPr lang="en-US" sz="2400" dirty="0"/>
              <a:t> is </a:t>
            </a:r>
            <a:r>
              <a:rPr lang="en-US" sz="2400" dirty="0" err="1"/>
              <a:t>utraque</a:t>
            </a:r>
            <a:r>
              <a:rPr lang="en-US" sz="2400" dirty="0"/>
              <a:t>: </a:t>
            </a:r>
            <a:r>
              <a:rPr lang="en-US" sz="2400" dirty="0" err="1"/>
              <a:t>coniuneta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: </a:t>
            </a:r>
            <a:r>
              <a:rPr lang="en-US" sz="2400" dirty="0" err="1"/>
              <a:t>cõtra</a:t>
            </a:r>
            <a:r>
              <a:rPr lang="en-US" sz="2400" dirty="0"/>
              <a:t> </a:t>
            </a:r>
            <a:r>
              <a:rPr lang="en-US" sz="2400" dirty="0" err="1"/>
              <a:t>populoniæ</a:t>
            </a: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27103-F401-E741-B213-14F1BBCD83A6}"/>
              </a:ext>
            </a:extLst>
          </p:cNvPr>
          <p:cNvSpPr txBox="1"/>
          <p:nvPr/>
        </p:nvSpPr>
        <p:spPr>
          <a:xfrm>
            <a:off x="3806024" y="4255250"/>
            <a:ext cx="7324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fsc:ais</a:t>
            </a:r>
            <a:r>
              <a:rPr lang="en-US" sz="2400" dirty="0"/>
              <a:t> </a:t>
            </a:r>
            <a:r>
              <a:rPr lang="en-US" sz="2400" dirty="0" err="1"/>
              <a:t>utraque</a:t>
            </a:r>
            <a:r>
              <a:rPr lang="en-US" sz="2400" dirty="0"/>
              <a:t>: </a:t>
            </a:r>
            <a:r>
              <a:rPr lang="en-US" sz="2400" dirty="0" err="1"/>
              <a:t>coniuncta</a:t>
            </a:r>
            <a:r>
              <a:rPr lang="en-US" sz="2400" dirty="0"/>
              <a:t> </a:t>
            </a:r>
            <a:r>
              <a:rPr lang="en-US" sz="2400" dirty="0" err="1"/>
              <a:t>cdasse</a:t>
            </a:r>
            <a:r>
              <a:rPr lang="en-US" sz="2400" dirty="0"/>
              <a:t>: </a:t>
            </a:r>
            <a:r>
              <a:rPr lang="en-US" sz="2400" dirty="0" err="1"/>
              <a:t>cõtra</a:t>
            </a:r>
            <a:r>
              <a:rPr lang="en-US" sz="2400" dirty="0"/>
              <a:t> </a:t>
            </a:r>
            <a:r>
              <a:rPr lang="en-US" sz="2400" dirty="0" err="1"/>
              <a:t>populoniæ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976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CBA6-D9A1-7941-A263-74516F14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5" y="411480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Efficiency and accuracy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A8F2C-DBCA-B746-B5FA-2E689518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The following aspects introduce a tradeoff between efficiency and accuracy:</a:t>
            </a:r>
            <a:endParaRPr lang="ar-SA" dirty="0"/>
          </a:p>
          <a:p>
            <a:pPr lvl="2">
              <a:lnSpc>
                <a:spcPct val="200000"/>
              </a:lnSpc>
              <a:buFont typeface="Wingdings" pitchFamily="2" charset="2"/>
              <a:buChar char="Ø"/>
            </a:pPr>
            <a:r>
              <a:rPr lang="de-DE" sz="2000" dirty="0"/>
              <a:t> Image </a:t>
            </a:r>
            <a:r>
              <a:rPr lang="de-DE" sz="2000" dirty="0" err="1"/>
              <a:t>Thumbnail</a:t>
            </a:r>
            <a:r>
              <a:rPr lang="de-DE" sz="2000" dirty="0"/>
              <a:t> Transformation</a:t>
            </a:r>
            <a:endParaRPr lang="en-US" sz="2000" dirty="0"/>
          </a:p>
          <a:p>
            <a:pPr lvl="2">
              <a:lnSpc>
                <a:spcPct val="200000"/>
              </a:lnSpc>
              <a:buFont typeface="Wingdings" pitchFamily="2" charset="2"/>
              <a:buChar char="Ø"/>
            </a:pPr>
            <a:r>
              <a:rPr lang="de-DE" sz="2000" dirty="0"/>
              <a:t> Model </a:t>
            </a:r>
            <a:r>
              <a:rPr lang="de-DE" sz="2000" dirty="0" err="1"/>
              <a:t>Architecture</a:t>
            </a:r>
            <a:endParaRPr lang="de-DE" sz="2000" dirty="0"/>
          </a:p>
          <a:p>
            <a:pPr lvl="2">
              <a:lnSpc>
                <a:spcPct val="200000"/>
              </a:lnSpc>
              <a:buFont typeface="Wingdings" pitchFamily="2" charset="2"/>
              <a:buChar char="Ø"/>
            </a:pPr>
            <a:r>
              <a:rPr lang="de-DE" sz="2000" dirty="0"/>
              <a:t> Frame Size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9E7F-941F-844F-BEB6-97C2E3A2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CDB3-6A62-344F-B2D4-47BF4A9ED8F4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A6AC8-3AA5-664B-B952-559776F8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1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AE9977-2E3E-FF45-BD08-441ED44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E939E-06E9-D942-9D5B-2A723A64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E40B-84C8-4842-8B7F-375E98C3F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5C3A3-9D51-D54B-A22D-AD8D14A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F3AB79-E9D4-2848-B3EB-99F3E5BEFE33}" type="datetime1">
              <a:rPr lang="de-DE" smtClean="0">
                <a:solidFill>
                  <a:srgbClr val="FFFFFF"/>
                </a:solidFill>
              </a:rPr>
              <a:t>01.04.20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17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9CBBF-25C5-A34E-9233-5CA71761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3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B2B8-86BA-D84B-ABE5-77A441B8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6451F-35B1-F647-A61E-AA626A173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562" cy="3977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Optical </a:t>
            </a:r>
            <a:r>
              <a:rPr lang="de-DE" dirty="0" err="1"/>
              <a:t>Character</a:t>
            </a:r>
            <a:r>
              <a:rPr lang="de-DE" dirty="0"/>
              <a:t> Recognition (OCR</a:t>
            </a:r>
            <a:r>
              <a:rPr lang="en-US" dirty="0"/>
              <a:t>) for scanned images of historical </a:t>
            </a:r>
            <a:r>
              <a:rPr lang="de-DE" dirty="0" err="1"/>
              <a:t>printings</a:t>
            </a:r>
            <a:r>
              <a:rPr lang="en-US" dirty="0"/>
              <a:t> and manuscripts.</a:t>
            </a:r>
          </a:p>
          <a:p>
            <a:pPr>
              <a:lnSpc>
                <a:spcPct val="150000"/>
              </a:lnSpc>
            </a:pPr>
            <a:r>
              <a:rPr lang="en-US" dirty="0"/>
              <a:t>No </a:t>
            </a:r>
            <a:r>
              <a:rPr lang="de-DE" dirty="0"/>
              <a:t>post-</a:t>
            </a:r>
            <a:r>
              <a:rPr lang="de-DE" dirty="0" err="1"/>
              <a:t>processing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en-US" dirty="0"/>
              <a:t>No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modelling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Unsegmented image text lines</a:t>
            </a:r>
            <a:endParaRPr lang="ar-SA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4FE8D-B643-124F-B7D3-FC5475A7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1CE2-12F0-DF43-B87C-0A7E636CE205}" type="datetime1">
              <a:rPr lang="de-DE" smtClean="0"/>
              <a:t>01.04.20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4F231-78C1-0647-9EAB-847BDFD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80579B9-EC29-494A-AFFF-71E14E32F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592" y="2993453"/>
            <a:ext cx="5386211" cy="2591752"/>
          </a:xfrm>
        </p:spPr>
      </p:pic>
    </p:spTree>
    <p:extLst>
      <p:ext uri="{BB962C8B-B14F-4D97-AF65-F5344CB8AC3E}">
        <p14:creationId xmlns:p14="http://schemas.microsoft.com/office/powerpoint/2010/main" val="46057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26BFBD9-9C24-3A47-B49B-8D46BD76C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4" b="7441"/>
          <a:stretch/>
        </p:blipFill>
        <p:spPr>
          <a:xfrm>
            <a:off x="-42672" y="0"/>
            <a:ext cx="13519555" cy="76047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B4E09-E9C7-D04D-B0A2-32ABF437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E943-FA7B-8E4C-AF0F-9F35D5AD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26E8-E542-C74B-8060-5F21B0E09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43CDB3-6A62-344F-B2D4-47BF4A9ED8F4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01.04.20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10237-3A2E-8E48-A65C-525A06CC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5762-5376-4A4F-BE79-076201F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EA7B-1151-1643-A1D7-A191DF79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334127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dirty="0" err="1"/>
              <a:t>Consits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subcorpora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Samples: 313,173 </a:t>
            </a:r>
          </a:p>
          <a:p>
            <a:pPr>
              <a:lnSpc>
                <a:spcPct val="200000"/>
              </a:lnSpc>
            </a:pPr>
            <a:r>
              <a:rPr lang="de-DE" dirty="0"/>
              <a:t>Language: German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Latin</a:t>
            </a:r>
            <a:r>
              <a:rPr lang="de-DE" dirty="0"/>
              <a:t> </a:t>
            </a:r>
          </a:p>
          <a:p>
            <a:pPr>
              <a:lnSpc>
                <a:spcPct val="200000"/>
              </a:lnSpc>
            </a:pPr>
            <a:r>
              <a:rPr lang="de-DE" dirty="0"/>
              <a:t>Fonts: Fraktur (</a:t>
            </a:r>
            <a:r>
              <a:rPr lang="de-DE" dirty="0" err="1"/>
              <a:t>ger</a:t>
            </a:r>
            <a:r>
              <a:rPr lang="de-DE" dirty="0"/>
              <a:t>), Antiqua (</a:t>
            </a:r>
            <a:r>
              <a:rPr lang="de-DE" dirty="0" err="1"/>
              <a:t>latin</a:t>
            </a:r>
            <a:r>
              <a:rPr lang="de-DE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/>
              <a:t>Time: </a:t>
            </a:r>
            <a:r>
              <a:rPr lang="de-DE" dirty="0" err="1"/>
              <a:t>between</a:t>
            </a:r>
            <a:r>
              <a:rPr lang="de-DE" dirty="0"/>
              <a:t> 15th </a:t>
            </a:r>
            <a:r>
              <a:rPr lang="de-DE" dirty="0" err="1"/>
              <a:t>and</a:t>
            </a:r>
            <a:r>
              <a:rPr lang="de-DE" dirty="0"/>
              <a:t> 19th </a:t>
            </a:r>
            <a:r>
              <a:rPr lang="de-DE" dirty="0" err="1"/>
              <a:t>century</a:t>
            </a:r>
            <a:r>
              <a:rPr lang="de-DE" dirty="0"/>
              <a:t> </a:t>
            </a:r>
          </a:p>
          <a:p>
            <a:pPr>
              <a:lnSpc>
                <a:spcPct val="200000"/>
              </a:lnSpc>
            </a:pP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9520-2542-C143-8C3B-C7E3A360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E4D620-AD74-1A4E-81CB-7DCB05EB6C7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FB56A-47A2-884F-9CEF-DBF2DA1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A24ED6D-51F1-7A40-86AC-4B69EDFD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5" y="2417806"/>
            <a:ext cx="5788025" cy="37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7C8B-046E-9440-A202-228F52EA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70C0"/>
                </a:solidFill>
              </a:rPr>
              <a:t>Alphapet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size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Datasets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896002-E819-D641-B62B-829C051A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75" y="2806700"/>
            <a:ext cx="7975600" cy="2679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BF4CD-C03E-784F-A999-73BEC72A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ACC7-95AD-9D46-A1A4-0FFA5F2DC5C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2E24B-08A7-6C4A-A9E4-C06A1B01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07F1-E59E-3242-A6D4-1D5FACE7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0070C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cs typeface="Al Bayan Plain" pitchFamily="2" charset="-78"/>
              </a:rPr>
              <a:t>Challenges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049C-3211-764E-88FC-5058D0CC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CF5A39-6C9C-6240-99B8-B4E55736E6C7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E789-0486-DC4A-AD1B-C71DDD0E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85A0-D9EC-554B-9D9C-B4DEF119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39544"/>
            <a:ext cx="3757411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Historical </a:t>
            </a:r>
            <a:r>
              <a:rPr lang="de-DE" dirty="0" err="1"/>
              <a:t>fonts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/>
              <a:t>Special </a:t>
            </a:r>
            <a:r>
              <a:rPr lang="de-DE" dirty="0" err="1"/>
              <a:t>glyphs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/>
              <a:t>Historical </a:t>
            </a:r>
            <a:r>
              <a:rPr lang="de-DE" dirty="0" err="1"/>
              <a:t>spellings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Rare </a:t>
            </a:r>
            <a:r>
              <a:rPr lang="de-DE" dirty="0" err="1"/>
              <a:t>characters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C5859-13B6-CC47-BE1E-C0107ED5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37" y="1453896"/>
            <a:ext cx="7160271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6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6A410A-BE3B-3845-98C4-315134EFA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3" b="1129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1B05-8EF6-2746-8266-5CE8D18D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43CDB3-6A62-344F-B2D4-47BF4A9ED8F4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01.04.20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F60B5-AABB-AA40-B606-F1B95BE4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5762-5376-4A4F-BE79-076201F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21" y="2200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9520-2542-C143-8C3B-C7E3A360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E4D620-AD74-1A4E-81CB-7DCB05EB6C72}" type="datetime1">
              <a:rPr lang="de-DE" smtClean="0"/>
              <a:t>01.04.20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FB56A-47A2-884F-9CEF-DBF2DA1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3A844-B0BB-9544-9839-D003D1A4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03" y="1512619"/>
            <a:ext cx="9590393" cy="45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5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728</Words>
  <Application>Microsoft Macintosh PowerPoint</Application>
  <PresentationFormat>Widescreen</PresentationFormat>
  <Paragraphs>358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Cambria Math</vt:lpstr>
      <vt:lpstr>LMRoman12</vt:lpstr>
      <vt:lpstr>Rockwell</vt:lpstr>
      <vt:lpstr>Rockwell Condensed</vt:lpstr>
      <vt:lpstr>Rockwell Extra Bold</vt:lpstr>
      <vt:lpstr>Wingdings</vt:lpstr>
      <vt:lpstr>Wood Type</vt:lpstr>
      <vt:lpstr> High-Performance OCR for Printed English and Fraktur using LSTM Networks</vt:lpstr>
      <vt:lpstr>Agenda</vt:lpstr>
      <vt:lpstr>Problem statement</vt:lpstr>
      <vt:lpstr>Dataset Overview</vt:lpstr>
      <vt:lpstr>Dataset Overview</vt:lpstr>
      <vt:lpstr>Alphapet size of Datasets </vt:lpstr>
      <vt:lpstr>Challenges</vt:lpstr>
      <vt:lpstr>PowerPoint Presentation</vt:lpstr>
      <vt:lpstr>Model architecture</vt:lpstr>
      <vt:lpstr>Model Output</vt:lpstr>
      <vt:lpstr>Model Output</vt:lpstr>
      <vt:lpstr>Blank char</vt:lpstr>
      <vt:lpstr>Connectionist Temporal Classification (CTC)</vt:lpstr>
      <vt:lpstr>Connectionist Temporal Classification (CTC)</vt:lpstr>
      <vt:lpstr>Dataset splitting</vt:lpstr>
      <vt:lpstr>Transformations</vt:lpstr>
      <vt:lpstr>Hyperparameters</vt:lpstr>
      <vt:lpstr>PowerPoint Presentation</vt:lpstr>
      <vt:lpstr>Reference Corpus ENHG</vt:lpstr>
      <vt:lpstr>Reference Corpus ENHG</vt:lpstr>
      <vt:lpstr>Early Modern Latin</vt:lpstr>
      <vt:lpstr>Early Modern Latin</vt:lpstr>
      <vt:lpstr>Efficiency and accuracy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High-Performance OCR for Printed English and Fraktur using LSTM Networks</dc:title>
  <dc:creator>Safaa Alnabulsi</dc:creator>
  <cp:lastModifiedBy>Ali, Yamen</cp:lastModifiedBy>
  <cp:revision>65</cp:revision>
  <dcterms:created xsi:type="dcterms:W3CDTF">2019-11-25T12:18:27Z</dcterms:created>
  <dcterms:modified xsi:type="dcterms:W3CDTF">2020-04-01T10:56:59Z</dcterms:modified>
</cp:coreProperties>
</file>